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96" r:id="rId2"/>
    <p:sldId id="301" r:id="rId3"/>
    <p:sldId id="299" r:id="rId4"/>
    <p:sldId id="300" r:id="rId5"/>
    <p:sldId id="302" r:id="rId6"/>
    <p:sldId id="303" r:id="rId7"/>
    <p:sldId id="304" r:id="rId8"/>
    <p:sldId id="306" r:id="rId9"/>
    <p:sldId id="305" r:id="rId10"/>
    <p:sldId id="307" r:id="rId11"/>
    <p:sldId id="308" r:id="rId12"/>
    <p:sldId id="313" r:id="rId13"/>
    <p:sldId id="311" r:id="rId14"/>
    <p:sldId id="312" r:id="rId15"/>
    <p:sldId id="321" r:id="rId16"/>
    <p:sldId id="320" r:id="rId17"/>
    <p:sldId id="317" r:id="rId18"/>
    <p:sldId id="318" r:id="rId19"/>
    <p:sldId id="31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55"/>
    <p:restoredTop sz="94150"/>
  </p:normalViewPr>
  <p:slideViewPr>
    <p:cSldViewPr snapToGrid="0" snapToObjects="1">
      <p:cViewPr varScale="1">
        <p:scale>
          <a:sx n="89" d="100"/>
          <a:sy n="89" d="100"/>
        </p:scale>
        <p:origin x="176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svg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8AC848-6CEE-0744-AFE6-E0701C96A024}" type="datetimeFigureOut">
              <a:rPr lang="en-US" smtClean="0"/>
              <a:t>4/9/21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921DDA-A758-574A-A337-2D92A6B35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8369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921DDA-A758-574A-A337-2D92A6B3522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0749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921DDA-A758-574A-A337-2D92A6B3522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8801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921DDA-A758-574A-A337-2D92A6B3522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533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F1160-1261-C349-8704-597B65E05B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10E1CD-5D0D-3547-8D43-556ADA0DC0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F064C4-CC69-2D46-9632-AE00E84BA2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A19376-5358-6B4F-81C8-7F7BE978C611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DB4859-0CF8-FC44-987D-C381170B5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2C36F-89BE-4B4F-8153-BA54A689F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0424E3-0534-AF4E-B22E-FA39A903C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80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B7C0C-4290-8E49-ADE6-D4D4B36DB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F6828C-6818-9E48-953E-ADB1A7C452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4846C1-5731-6341-B039-A7F6F9F9A7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A19376-5358-6B4F-81C8-7F7BE978C611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6BDD02-5A34-5F46-B2A9-8E104B417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EFF6C8-6122-5D4B-B170-20C48A366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0424E3-0534-AF4E-B22E-FA39A903C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67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578C2-0D67-834D-9708-C04C99C1C0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AA9772-997D-354A-8D6E-3F851A113E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5DAE0D-4DB3-2049-8578-A94863A491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A19376-5358-6B4F-81C8-7F7BE978C611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57128D-0011-CF48-A8E9-9C580A485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24C1C8-E38E-D84A-B60A-A12E09A6D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0424E3-0534-AF4E-B22E-FA39A903C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422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31E41-6F9E-9F40-94EA-A27048B605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lnSpc>
                <a:spcPct val="150000"/>
              </a:lnSpc>
              <a:buFont typeface="Courier New" panose="02070309020205020404" pitchFamily="49" charset="0"/>
              <a:buChar char="o"/>
              <a:defRPr sz="2000" b="0" i="0">
                <a:latin typeface="Helvetica Light" panose="020B0403020202020204" pitchFamily="34" charset="0"/>
              </a:defRPr>
            </a:lvl1pPr>
            <a:lvl2pPr>
              <a:lnSpc>
                <a:spcPct val="150000"/>
              </a:lnSpc>
              <a:buFont typeface="Courier New" panose="02070309020205020404" pitchFamily="49" charset="0"/>
              <a:buChar char="o"/>
              <a:defRPr sz="1800" b="0" i="0">
                <a:latin typeface="Helvetica Light" panose="020B0403020202020204" pitchFamily="34" charset="0"/>
              </a:defRPr>
            </a:lvl2pPr>
            <a:lvl3pPr>
              <a:lnSpc>
                <a:spcPct val="150000"/>
              </a:lnSpc>
              <a:buFont typeface="Courier New" panose="02070309020205020404" pitchFamily="49" charset="0"/>
              <a:buChar char="o"/>
              <a:defRPr sz="1600" b="0" i="0">
                <a:latin typeface="Helvetica Light" panose="020B0403020202020204" pitchFamily="34" charset="0"/>
              </a:defRPr>
            </a:lvl3pPr>
            <a:lvl4pPr>
              <a:lnSpc>
                <a:spcPct val="150000"/>
              </a:lnSpc>
              <a:buFont typeface="Courier New" panose="02070309020205020404" pitchFamily="49" charset="0"/>
              <a:buChar char="o"/>
              <a:defRPr sz="1400" b="0" i="0">
                <a:latin typeface="Helvetica Light" panose="020B0403020202020204" pitchFamily="34" charset="0"/>
              </a:defRPr>
            </a:lvl4pPr>
            <a:lvl5pPr>
              <a:lnSpc>
                <a:spcPct val="150000"/>
              </a:lnSpc>
              <a:buFont typeface="Courier New" panose="02070309020205020404" pitchFamily="49" charset="0"/>
              <a:buChar char="o"/>
              <a:defRPr sz="1400" b="0" i="0">
                <a:latin typeface="Helvetica Light" panose="020B0403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16C4F-31D0-584D-A594-BFE15BFC3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A19376-5358-6B4F-81C8-7F7BE978C611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EB68C-986E-3D40-B971-F5BAADA20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32620-A1AC-5447-8BCA-CDE5E1728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0424E3-0534-AF4E-B22E-FA39A903C73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6B115AD-D3FD-254B-8EB6-DC6F74029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Helvetica Light" panose="020B0403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13097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AD086-D9E1-844D-950A-3330BB17F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27F09F-A88C-B443-AEB3-B4115CC1A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2750D-BC28-974E-BB20-4D41127DE8B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A19376-5358-6B4F-81C8-7F7BE978C611}" type="datetimeFigureOut">
              <a:rPr lang="en-US" smtClean="0"/>
              <a:t>4/9/21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DB117-3139-DA47-A225-20A1A7DD7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0C1CD-8DE9-2F43-A551-67BBCFA23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0424E3-0534-AF4E-B22E-FA39A903C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824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82675-5CFB-9248-BDDC-E4DFB4889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CBECE-188F-174D-8248-AA00C6858F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9DE9F-C329-D842-A327-5A053D7813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FB6FAC-1FBB-8548-A520-3C54EEDBED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A19376-5358-6B4F-81C8-7F7BE978C611}" type="datetimeFigureOut">
              <a:rPr lang="en-US" smtClean="0"/>
              <a:t>4/9/21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6B9670-8FB3-CE4F-8AD9-AFB1A4CA0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9A5C36-765C-DD4B-BBE6-D66183CE1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0424E3-0534-AF4E-B22E-FA39A903C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136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0E5CF-EA21-4747-9D41-267C1CB04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7472F0-8942-054E-A93E-971DCA46BA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C5DF80-C95D-094A-9775-F10BD0750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4E2918-7E86-334F-823B-53CEA0A4A6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0390E8-DE7E-BE42-B770-36E8BA0A70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47AFFF-292F-D848-B70F-E3FAED4E0C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A19376-5358-6B4F-81C8-7F7BE978C611}" type="datetimeFigureOut">
              <a:rPr lang="en-US" smtClean="0"/>
              <a:t>4/9/21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884E72-DC0F-8944-96D4-63EB1EC7A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DF2DB2-F1C7-AF4A-AE84-2571AB551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0424E3-0534-AF4E-B22E-FA39A903C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19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725EE-F4CD-A549-B9B1-B24FB6683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E21BCA-749C-334D-84F3-A34678F426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A19376-5358-6B4F-81C8-7F7BE978C611}" type="datetimeFigureOut">
              <a:rPr lang="en-US" smtClean="0"/>
              <a:t>4/9/21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B4917C-2C35-D344-873A-594E74C30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D31C2C-C67F-794E-91CC-28EF0B806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0424E3-0534-AF4E-B22E-FA39A903C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94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2ECCC9-1FBD-1246-B4E6-6F18FF1F2D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A19376-5358-6B4F-81C8-7F7BE978C611}" type="datetimeFigureOut">
              <a:rPr lang="en-US" smtClean="0"/>
              <a:t>4/9/21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FF8E8A-8545-D94F-B3C6-09457E761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DE2371-B13E-E54A-B3E3-A7C8E6805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0424E3-0534-AF4E-B22E-FA39A903C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06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2166F-0F73-D642-B55F-31B75ABC4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95A01F-B55E-3C4E-ADCC-93B4369DD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23B36C-9B42-5F49-8B0C-D1677C355A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CEEEAF-A401-7D40-8BA2-A5AAF1DC8A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A19376-5358-6B4F-81C8-7F7BE978C611}" type="datetimeFigureOut">
              <a:rPr lang="en-US" smtClean="0"/>
              <a:t>4/9/21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328788-139A-974E-9D67-4D3F1C63E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A9E3D8-61B5-F240-95DC-119F12CB0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0424E3-0534-AF4E-B22E-FA39A903C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416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A47D5-0C5F-7141-AE10-D5756551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66BEF4-3E4C-534D-856D-900133AB8C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79D62C-87BC-9C4D-8025-C126680453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D43E1D-EA29-AA47-8718-6673CFBB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7A19376-5358-6B4F-81C8-7F7BE978C611}" type="datetimeFigureOut">
              <a:rPr lang="en-US" smtClean="0"/>
              <a:t>4/9/21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2F48ED-BC9F-D74A-8EB7-F5F0A6F56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67575D-15B3-3649-A111-B821432D6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0424E3-0534-AF4E-B22E-FA39A903C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350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505DF4-8DF7-5541-B438-82D336A15F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10752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System Font Regular"/>
        <a:buChar char="&gt;"/>
        <a:defRPr sz="20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System Font Regular"/>
        <a:buChar char="&gt;"/>
        <a:defRPr sz="1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System Font Regular"/>
        <a:buChar char="&gt;"/>
        <a:defRPr sz="16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System Font Regular"/>
        <a:buChar char="&gt;"/>
        <a:defRPr sz="14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System Font Regular"/>
        <a:buChar char="&gt;"/>
        <a:defRPr sz="14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8" y="450221"/>
            <a:ext cx="8997696" cy="3918123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2C3DEC-71FF-8A44-BBA1-B4168B7F4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669" y="1111086"/>
            <a:ext cx="7690104" cy="2623885"/>
          </a:xfrm>
        </p:spPr>
        <p:txBody>
          <a:bodyPr anchor="ctr">
            <a:normAutofit/>
          </a:bodyPr>
          <a:lstStyle/>
          <a:p>
            <a:pPr algn="l"/>
            <a:r>
              <a:rPr lang="en-US" sz="5100">
                <a:solidFill>
                  <a:srgbClr val="FFFFFF"/>
                </a:solidFill>
              </a:rPr>
              <a:t>Shifting energetic compensation over time in a desert rodent community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521269"/>
            <a:ext cx="11277600" cy="1877811"/>
          </a:xfrm>
          <a:prstGeom prst="rect">
            <a:avLst/>
          </a:prstGeom>
          <a:solidFill>
            <a:srgbClr val="7F7F7F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5F6E1D4-089C-634C-AA61-61345DC57E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9499" y="4843002"/>
            <a:ext cx="10012680" cy="1234345"/>
          </a:xfrm>
        </p:spPr>
        <p:txBody>
          <a:bodyPr anchor="ctr">
            <a:normAutofit/>
          </a:bodyPr>
          <a:lstStyle/>
          <a:p>
            <a:pPr algn="l">
              <a:lnSpc>
                <a:spcPct val="140000"/>
              </a:lnSpc>
            </a:pPr>
            <a:r>
              <a:rPr lang="en-US" dirty="0">
                <a:solidFill>
                  <a:srgbClr val="1B1B1B"/>
                </a:solidFill>
              </a:rPr>
              <a:t>April 22, 2021 – UF SNRE Student Research Symposium</a:t>
            </a:r>
          </a:p>
          <a:p>
            <a:pPr algn="l">
              <a:lnSpc>
                <a:spcPct val="140000"/>
              </a:lnSpc>
            </a:pPr>
            <a:r>
              <a:rPr lang="en-US" dirty="0">
                <a:solidFill>
                  <a:srgbClr val="1B1B1B"/>
                </a:solidFill>
              </a:rPr>
              <a:t>Renata Diaz and S. K. Morgan Ernest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19345" y="450221"/>
            <a:ext cx="2115455" cy="1890204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Graphic 7" descr="Rat">
            <a:extLst>
              <a:ext uri="{FF2B5EF4-FFF2-40B4-BE49-F238E27FC236}">
                <a16:creationId xmlns:a16="http://schemas.microsoft.com/office/drawing/2014/main" id="{70D97540-D59B-4952-8ED7-834D5AF9BD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57725" y="2612676"/>
            <a:ext cx="1632648" cy="163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5774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7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9" y="450222"/>
            <a:ext cx="3902420" cy="4235636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86B0E782-9F99-1540-9ABF-0DC7F4D83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664" y="930530"/>
            <a:ext cx="3361677" cy="327501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5000" dirty="0">
                <a:solidFill>
                  <a:srgbClr val="FFFFFF"/>
                </a:solidFill>
              </a:rPr>
              <a:t>Experimental exclosures selectively remove kangaroo rats </a:t>
            </a:r>
            <a:endParaRPr lang="en-US" sz="5000" b="1" dirty="0">
              <a:solidFill>
                <a:srgbClr val="FFFFFF"/>
              </a:solidFill>
            </a:endParaRPr>
          </a:p>
        </p:txBody>
      </p:sp>
      <p:sp>
        <p:nvSpPr>
          <p:cNvPr id="24" name="Rectangle 19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8" y="4843002"/>
            <a:ext cx="2391411" cy="1564776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3417" y="4843002"/>
            <a:ext cx="1351062" cy="1568472"/>
          </a:xfrm>
          <a:prstGeom prst="rect">
            <a:avLst/>
          </a:prstGeom>
          <a:solidFill>
            <a:srgbClr val="745047"/>
          </a:solidFill>
          <a:ln w="25400">
            <a:solidFill>
              <a:srgbClr val="7450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B1B1B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793EC0F-666D-914B-A6B0-E9065343830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929" r="1929"/>
          <a:stretch/>
        </p:blipFill>
        <p:spPr>
          <a:xfrm>
            <a:off x="4517401" y="450221"/>
            <a:ext cx="7203993" cy="5957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833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7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9" y="450222"/>
            <a:ext cx="3902420" cy="4235636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86B0E782-9F99-1540-9ABF-0DC7F4D83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664" y="930530"/>
            <a:ext cx="3361677" cy="327501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000" dirty="0">
                <a:solidFill>
                  <a:srgbClr val="FFFFFF"/>
                </a:solidFill>
              </a:rPr>
              <a:t>Smaller granivores compensate </a:t>
            </a:r>
            <a:endParaRPr lang="en-US" sz="5000" b="1" dirty="0">
              <a:solidFill>
                <a:srgbClr val="FFFFFF"/>
              </a:solidFill>
            </a:endParaRPr>
          </a:p>
        </p:txBody>
      </p:sp>
      <p:sp>
        <p:nvSpPr>
          <p:cNvPr id="24" name="Rectangle 19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8" y="4843002"/>
            <a:ext cx="2391411" cy="1564776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3417" y="4843002"/>
            <a:ext cx="1351062" cy="1568472"/>
          </a:xfrm>
          <a:prstGeom prst="rect">
            <a:avLst/>
          </a:prstGeom>
          <a:solidFill>
            <a:srgbClr val="745047"/>
          </a:solidFill>
          <a:ln w="25400">
            <a:solidFill>
              <a:srgbClr val="7450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B1B1B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793EC0F-666D-914B-A6B0-E9065343830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6044" r="16044"/>
          <a:stretch/>
        </p:blipFill>
        <p:spPr>
          <a:xfrm>
            <a:off x="4517401" y="450221"/>
            <a:ext cx="7203993" cy="5957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9169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74CAEA-9912-9543-A770-D45E59143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6" y="731519"/>
            <a:ext cx="3066586" cy="323757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800" dirty="0">
                <a:solidFill>
                  <a:srgbClr val="FFFFFF"/>
                </a:solidFill>
              </a:rPr>
              <a:t>Compensation driven by </a:t>
            </a:r>
            <a:r>
              <a:rPr lang="en-US" sz="3800" i="1" dirty="0">
                <a:solidFill>
                  <a:srgbClr val="FFFFFF"/>
                </a:solidFill>
              </a:rPr>
              <a:t>C. </a:t>
            </a:r>
            <a:r>
              <a:rPr lang="en-US" sz="3800" i="1" dirty="0" err="1">
                <a:solidFill>
                  <a:srgbClr val="FFFFFF"/>
                </a:solidFill>
              </a:rPr>
              <a:t>baileyi</a:t>
            </a:r>
            <a:endParaRPr lang="en-US" sz="3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89616AC6-3624-F54D-A1A4-DF1B4C72BFE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9A1D5A80-3960-CC43-B4D6-871FFF35A63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Content Placeholder 22">
            <a:extLst>
              <a:ext uri="{FF2B5EF4-FFF2-40B4-BE49-F238E27FC236}">
                <a16:creationId xmlns:a16="http://schemas.microsoft.com/office/drawing/2014/main" id="{CF989F42-6258-6540-AE6C-8F99F0AF0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5754716" y="599218"/>
            <a:ext cx="4510986" cy="2785534"/>
          </a:xfrm>
          <a:prstGeom prst="rect">
            <a:avLst/>
          </a:prstGeom>
        </p:spPr>
      </p:pic>
      <p:pic>
        <p:nvPicPr>
          <p:cNvPr id="12" name="Content Placeholder 20">
            <a:extLst>
              <a:ext uri="{FF2B5EF4-FFF2-40B4-BE49-F238E27FC236}">
                <a16:creationId xmlns:a16="http://schemas.microsoft.com/office/drawing/2014/main" id="{B3FB8433-E52E-1748-82C5-B7D92A758A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699" y="3517497"/>
            <a:ext cx="4526003" cy="279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2141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1" y="453981"/>
            <a:ext cx="11274158" cy="1877811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4369583-C372-2E47-B3F3-C832697AE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19" y="731520"/>
            <a:ext cx="10666145" cy="14264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Conditions at the site have changed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0" y="2480956"/>
            <a:ext cx="9006933" cy="3918122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92DD14-6840-6C4E-9F33-22CFAF1BD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456" y="2789918"/>
            <a:ext cx="8370393" cy="33001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+mn-lt"/>
              </a:rPr>
              <a:t>A 40-year shift from grassland to shrubland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+mn-lt"/>
              </a:rPr>
              <a:t>A long-term decrease in kangaroo rat relative abundance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600" b="1" dirty="0">
                <a:latin typeface="+mn-lt"/>
              </a:rPr>
              <a:t>Following a drought in 2010, </a:t>
            </a:r>
            <a:r>
              <a:rPr lang="en-US" sz="2600" dirty="0">
                <a:latin typeface="+mn-lt"/>
              </a:rPr>
              <a:t>a sharp decline in </a:t>
            </a:r>
            <a:r>
              <a:rPr lang="en-US" sz="2600" i="1" dirty="0">
                <a:latin typeface="+mn-lt"/>
              </a:rPr>
              <a:t>C. </a:t>
            </a:r>
            <a:r>
              <a:rPr lang="en-US" sz="2600" i="1" dirty="0" err="1">
                <a:latin typeface="+mn-lt"/>
              </a:rPr>
              <a:t>baileyi</a:t>
            </a:r>
            <a:endParaRPr lang="en-US" sz="2600" b="1" dirty="0">
              <a:latin typeface="+mn-lt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5716" y="2480956"/>
            <a:ext cx="2112264" cy="1898903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5716" y="4529023"/>
            <a:ext cx="2107363" cy="1870055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25689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8" y="450221"/>
            <a:ext cx="8994357" cy="4343400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4932078-4B30-FA4C-A2F8-26463241D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0669" y="1031353"/>
            <a:ext cx="7736255" cy="3181135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6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How has compensation changed following the decline of </a:t>
            </a:r>
            <a:r>
              <a:rPr lang="en-US" sz="6600" i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C. </a:t>
            </a:r>
            <a:r>
              <a:rPr lang="en-US" sz="6600" i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baileyi</a:t>
            </a:r>
            <a:r>
              <a:rPr lang="en-US" sz="6600" i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?</a:t>
            </a:r>
            <a:endParaRPr lang="en-US" sz="6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19345" y="450221"/>
            <a:ext cx="2115455" cy="2102827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199" y="4932939"/>
            <a:ext cx="11277601" cy="1466141"/>
          </a:xfrm>
          <a:prstGeom prst="rect">
            <a:avLst/>
          </a:prstGeom>
          <a:solidFill>
            <a:srgbClr val="7F7F7F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F371B6E-0958-764B-B976-5FBD4999E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669" y="5184138"/>
            <a:ext cx="10008863" cy="9637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endParaRPr lang="en-US" sz="2400" kern="120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2280AB2-77A5-4CB7-AF7D-1795CA8DC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19345" y="2728167"/>
            <a:ext cx="2115455" cy="2065454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48521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74CAEA-9912-9543-A770-D45E59143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6" y="731519"/>
            <a:ext cx="3066586" cy="323757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800" dirty="0">
                <a:solidFill>
                  <a:srgbClr val="FFFFFF"/>
                </a:solidFill>
              </a:rPr>
              <a:t>Compensation has reverted to pre-</a:t>
            </a:r>
            <a:r>
              <a:rPr lang="en-US" sz="3800" i="1" dirty="0">
                <a:solidFill>
                  <a:srgbClr val="FFFFFF"/>
                </a:solidFill>
              </a:rPr>
              <a:t>C. </a:t>
            </a:r>
            <a:r>
              <a:rPr lang="en-US" sz="3800" i="1" dirty="0" err="1">
                <a:solidFill>
                  <a:srgbClr val="FFFFFF"/>
                </a:solidFill>
              </a:rPr>
              <a:t>baileyi</a:t>
            </a:r>
            <a:r>
              <a:rPr lang="en-US" sz="3800" i="1" dirty="0">
                <a:solidFill>
                  <a:srgbClr val="FFFFFF"/>
                </a:solidFill>
              </a:rPr>
              <a:t> </a:t>
            </a:r>
            <a:r>
              <a:rPr lang="en-US" sz="3800" dirty="0">
                <a:solidFill>
                  <a:srgbClr val="FFFFFF"/>
                </a:solidFill>
              </a:rPr>
              <a:t>levels</a:t>
            </a:r>
            <a:endParaRPr lang="en-US" sz="3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89616AC6-3624-F54D-A1A4-DF1B4C72BFE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1FF977-53D9-6442-89E4-4C1711BA35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444932" y="1123950"/>
            <a:ext cx="6967355" cy="4305300"/>
          </a:xfrm>
          <a:prstGeom prst="rect">
            <a:avLst/>
          </a:prstGeom>
        </p:spPr>
      </p:pic>
      <p:sp>
        <p:nvSpPr>
          <p:cNvPr id="3" name="AutoShape 2">
            <a:extLst>
              <a:ext uri="{FF2B5EF4-FFF2-40B4-BE49-F238E27FC236}">
                <a16:creationId xmlns:a16="http://schemas.microsoft.com/office/drawing/2014/main" id="{9A1D5A80-3960-CC43-B4D6-871FFF35A63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7582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74CAEA-9912-9543-A770-D45E59143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Total energy use has declined, but remains higher than pre-</a:t>
            </a:r>
            <a:r>
              <a:rPr lang="en-US" sz="3800" i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C. </a:t>
            </a:r>
            <a:r>
              <a:rPr lang="en-US" sz="3800" i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baileyi</a:t>
            </a:r>
            <a:endParaRPr lang="en-US" sz="3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89616AC6-3624-F54D-A1A4-DF1B4C72BFE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1FF977-53D9-6442-89E4-4C1711BA35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444932" y="1123950"/>
            <a:ext cx="6967355" cy="4305300"/>
          </a:xfrm>
          <a:prstGeom prst="rect">
            <a:avLst/>
          </a:prstGeom>
        </p:spPr>
      </p:pic>
      <p:sp>
        <p:nvSpPr>
          <p:cNvPr id="3" name="AutoShape 2">
            <a:extLst>
              <a:ext uri="{FF2B5EF4-FFF2-40B4-BE49-F238E27FC236}">
                <a16:creationId xmlns:a16="http://schemas.microsoft.com/office/drawing/2014/main" id="{9A1D5A80-3960-CC43-B4D6-871FFF35A63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7528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1" y="453981"/>
            <a:ext cx="11274158" cy="1877811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4369583-C372-2E47-B3F3-C832697AE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19" y="731520"/>
            <a:ext cx="10666145" cy="14264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i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C. </a:t>
            </a:r>
            <a:r>
              <a:rPr lang="en-US" sz="4400" i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bailey</a:t>
            </a:r>
            <a:r>
              <a:rPr lang="en-US" i="1" dirty="0" err="1">
                <a:solidFill>
                  <a:srgbClr val="FFFFFF"/>
                </a:solidFill>
                <a:latin typeface="+mj-lt"/>
              </a:rPr>
              <a:t>i</a:t>
            </a:r>
            <a:r>
              <a:rPr lang="en-US" dirty="0">
                <a:solidFill>
                  <a:srgbClr val="FFFFFF"/>
                </a:solidFill>
                <a:latin typeface="+mj-lt"/>
              </a:rPr>
              <a:t>: No longer an analog</a:t>
            </a:r>
            <a:endParaRPr lang="en-US" sz="4400" i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0" y="2480956"/>
            <a:ext cx="9006933" cy="3918122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92DD14-6840-6C4E-9F33-22CFAF1BD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456" y="2789918"/>
            <a:ext cx="8370393" cy="33001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+mn-lt"/>
              </a:rPr>
              <a:t>Under conditions 1996-2010, </a:t>
            </a:r>
            <a:r>
              <a:rPr lang="en-US" sz="2600" i="1" dirty="0">
                <a:latin typeface="+mn-lt"/>
              </a:rPr>
              <a:t>C. </a:t>
            </a:r>
            <a:r>
              <a:rPr lang="en-US" sz="2600" i="1" dirty="0" err="1">
                <a:latin typeface="+mn-lt"/>
              </a:rPr>
              <a:t>baileyi</a:t>
            </a:r>
            <a:r>
              <a:rPr lang="en-US" sz="2600" i="1" dirty="0">
                <a:latin typeface="+mn-lt"/>
              </a:rPr>
              <a:t> </a:t>
            </a:r>
            <a:r>
              <a:rPr lang="en-US" sz="2600" dirty="0">
                <a:latin typeface="+mn-lt"/>
              </a:rPr>
              <a:t>was able to functionally compensate for kangaroo rats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+mn-lt"/>
              </a:rPr>
              <a:t>Under current conditions, it fails to do so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5716" y="2480956"/>
            <a:ext cx="2112264" cy="1898903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5716" y="4529023"/>
            <a:ext cx="2107363" cy="1870055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03199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1" y="453981"/>
            <a:ext cx="11274158" cy="1877811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4369583-C372-2E47-B3F3-C832697AE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19" y="731520"/>
            <a:ext cx="10666145" cy="14264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Smaller granivores: more consistent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0" y="2480956"/>
            <a:ext cx="9006933" cy="3918122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92DD14-6840-6C4E-9F33-22CFAF1BD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456" y="2789918"/>
            <a:ext cx="8370393" cy="33001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+mn-lt"/>
              </a:rPr>
              <a:t>Despite an overall shift favoring small granivores, </a:t>
            </a:r>
            <a:r>
              <a:rPr lang="en-US" sz="2600" b="1" dirty="0">
                <a:latin typeface="+mn-lt"/>
              </a:rPr>
              <a:t>compensation </a:t>
            </a:r>
            <a:r>
              <a:rPr lang="en-US" sz="2600" dirty="0">
                <a:latin typeface="+mn-lt"/>
              </a:rPr>
              <a:t>from small granivores has not increased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600" dirty="0">
              <a:latin typeface="+mn-lt"/>
            </a:endParaRP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600" dirty="0">
              <a:latin typeface="+mn-lt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5716" y="2480956"/>
            <a:ext cx="2112264" cy="1898903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5716" y="4529023"/>
            <a:ext cx="2107363" cy="1870055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86614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1" y="453981"/>
            <a:ext cx="11274158" cy="1877811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4369583-C372-2E47-B3F3-C832697AE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19" y="731520"/>
            <a:ext cx="10666145" cy="14264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Compensation: transient, contingent, and slow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0" y="2480956"/>
            <a:ext cx="9006933" cy="3918122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92DD14-6840-6C4E-9F33-22CFAF1BD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456" y="2789918"/>
            <a:ext cx="8370393" cy="33001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600" dirty="0">
              <a:latin typeface="+mn-lt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5716" y="2480956"/>
            <a:ext cx="2112264" cy="1898903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5716" y="4529023"/>
            <a:ext cx="2107363" cy="1870055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830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8" y="450221"/>
            <a:ext cx="8994357" cy="4343400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CEF4810-D704-6148-9BA3-0CC781B46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0669" y="1031353"/>
            <a:ext cx="7736255" cy="318113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Background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19345" y="450221"/>
            <a:ext cx="2115455" cy="2102827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199" y="4932939"/>
            <a:ext cx="11277601" cy="1466141"/>
          </a:xfrm>
          <a:prstGeom prst="rect">
            <a:avLst/>
          </a:prstGeom>
          <a:solidFill>
            <a:srgbClr val="7F7F7F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8A9EA9-0643-0645-930C-5DA2B2288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669" y="5184138"/>
            <a:ext cx="10008863" cy="9637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endParaRPr lang="en-US" sz="2400" kern="120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280AB2-77A5-4CB7-AF7D-1795CA8DC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19345" y="2728167"/>
            <a:ext cx="2115455" cy="2065454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0973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1" y="453981"/>
            <a:ext cx="11274158" cy="1877811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BF2A4C-E510-9140-89E8-0966FEB2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19" y="731520"/>
            <a:ext cx="10666145" cy="14264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Total energy flux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0" y="2480956"/>
            <a:ext cx="9006933" cy="3918122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AA6F817-5B8A-B940-905F-2A35C124D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456" y="2789918"/>
            <a:ext cx="8370393" cy="33001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600">
                <a:latin typeface="+mn-lt"/>
              </a:rPr>
              <a:t>The metabolic rates of all the individual organisms in a community add up to the community-level rate of energy use, </a:t>
            </a:r>
            <a:r>
              <a:rPr lang="en-US" sz="2600" b="1">
                <a:latin typeface="+mn-lt"/>
              </a:rPr>
              <a:t>total energy flux</a:t>
            </a:r>
            <a:endParaRPr lang="en-US" sz="2600">
              <a:latin typeface="+mn-lt"/>
            </a:endParaRP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600">
                <a:latin typeface="+mn-lt"/>
              </a:rPr>
              <a:t>Total energy flux is a direct metric of assemblage-level function and resource use</a:t>
            </a:r>
          </a:p>
          <a:p>
            <a:pPr marL="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600">
              <a:latin typeface="+mn-lt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5716" y="2480956"/>
            <a:ext cx="2112264" cy="1898903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5716" y="4529023"/>
            <a:ext cx="2107363" cy="1870055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2295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1" y="453981"/>
            <a:ext cx="11274158" cy="1877811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84FB1E-A65E-7B48-8972-3552604BB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19" y="731520"/>
            <a:ext cx="10666145" cy="14264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Energetic compensation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0" y="2480956"/>
            <a:ext cx="9006933" cy="3918122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EFCC655-789D-B343-9F95-571B0E6357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456" y="2789918"/>
            <a:ext cx="8370393" cy="33001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600" b="1">
                <a:latin typeface="+mn-lt"/>
              </a:rPr>
              <a:t>Energetic compensation </a:t>
            </a:r>
            <a:r>
              <a:rPr lang="en-US" sz="2600">
                <a:latin typeface="+mn-lt"/>
              </a:rPr>
              <a:t>occurs when declines in energy use from some species are offset by gains from others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600">
                <a:latin typeface="+mn-lt"/>
              </a:rPr>
              <a:t>Energetic compensation renders total energy flux resilient to species-level fluctuations 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5716" y="2480956"/>
            <a:ext cx="2112264" cy="1898903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5716" y="4529023"/>
            <a:ext cx="2107363" cy="1870055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5644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1" y="453981"/>
            <a:ext cx="11274158" cy="1877811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84FB1E-A65E-7B48-8972-3552604BB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19" y="731520"/>
            <a:ext cx="10666145" cy="14264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Species overlap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0" y="2480956"/>
            <a:ext cx="9006933" cy="3918122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EFCC655-789D-B343-9F95-571B0E6357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456" y="2789918"/>
            <a:ext cx="8370393" cy="33001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+mn-lt"/>
              </a:rPr>
              <a:t>For energetic compensation to occur, there must be </a:t>
            </a:r>
            <a:r>
              <a:rPr lang="en-US" sz="2600" b="1" dirty="0">
                <a:latin typeface="+mn-lt"/>
              </a:rPr>
              <a:t>functional overlap </a:t>
            </a:r>
            <a:r>
              <a:rPr lang="en-US" sz="2600" dirty="0">
                <a:latin typeface="+mn-lt"/>
              </a:rPr>
              <a:t>between species in a community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+mn-lt"/>
              </a:rPr>
              <a:t>If overlapping species are not present, compensation may be delayed until a suitable species joins the community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5716" y="2480956"/>
            <a:ext cx="2112264" cy="1898903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5716" y="4529023"/>
            <a:ext cx="2107363" cy="1870055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9083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1" y="453981"/>
            <a:ext cx="11274158" cy="1877811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84FB1E-A65E-7B48-8972-3552604BB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19" y="731520"/>
            <a:ext cx="10666145" cy="14264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Shifting conditions modulate overlap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0" y="2480956"/>
            <a:ext cx="9006933" cy="3918122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EFCC655-789D-B343-9F95-571B0E6357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456" y="2789918"/>
            <a:ext cx="8370393" cy="33001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+mn-lt"/>
              </a:rPr>
              <a:t>Species often differ in their responses to shifting conditions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+mn-lt"/>
              </a:rPr>
              <a:t>Differential responses to change may modulate overlap between species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5716" y="2480956"/>
            <a:ext cx="2112264" cy="1898903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5716" y="4529023"/>
            <a:ext cx="2107363" cy="1870055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7389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1" y="453981"/>
            <a:ext cx="11274158" cy="1877811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84FB1E-A65E-7B48-8972-3552604BB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19" y="731520"/>
            <a:ext cx="10666145" cy="14264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Transient, contingent compensation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0" y="2480956"/>
            <a:ext cx="9006933" cy="3918122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EFCC655-789D-B343-9F95-571B0E6357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456" y="2789918"/>
            <a:ext cx="8370393" cy="33001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+mn-lt"/>
              </a:rPr>
              <a:t>If changing conditions reduce or increase the overlap between species…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600" dirty="0">
                <a:latin typeface="+mn-lt"/>
              </a:rPr>
              <a:t>Energetic compensation may be </a:t>
            </a:r>
            <a:r>
              <a:rPr lang="en-US" sz="2600" b="1" dirty="0">
                <a:latin typeface="+mn-lt"/>
              </a:rPr>
              <a:t>temporary </a:t>
            </a:r>
            <a:r>
              <a:rPr lang="en-US" sz="2600" dirty="0">
                <a:latin typeface="+mn-lt"/>
              </a:rPr>
              <a:t>and </a:t>
            </a:r>
            <a:r>
              <a:rPr lang="en-US" sz="2600" b="1" dirty="0">
                <a:latin typeface="+mn-lt"/>
              </a:rPr>
              <a:t>contingent</a:t>
            </a:r>
            <a:r>
              <a:rPr lang="en-US" sz="2600" dirty="0">
                <a:latin typeface="+mn-lt"/>
              </a:rPr>
              <a:t>, not a fixed attribute of a community</a:t>
            </a:r>
            <a:endParaRPr lang="en-US" sz="2600" b="1" dirty="0">
              <a:latin typeface="+mn-lt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5716" y="2480956"/>
            <a:ext cx="2112264" cy="1898903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5716" y="4529023"/>
            <a:ext cx="2107363" cy="1870055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0027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8" y="450221"/>
            <a:ext cx="8994357" cy="4343400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CEF4810-D704-6148-9BA3-0CC781B46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0669" y="1031353"/>
            <a:ext cx="7736255" cy="318113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Compensation in desert rodents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19345" y="450221"/>
            <a:ext cx="2115455" cy="2102827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199" y="4932939"/>
            <a:ext cx="11277601" cy="1466141"/>
          </a:xfrm>
          <a:prstGeom prst="rect">
            <a:avLst/>
          </a:prstGeom>
          <a:solidFill>
            <a:srgbClr val="7F7F7F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8A9EA9-0643-0645-930C-5DA2B2288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669" y="5184138"/>
            <a:ext cx="10008863" cy="9637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endParaRPr lang="en-US" sz="2400" kern="120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280AB2-77A5-4CB7-AF7D-1795CA8DC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19345" y="2728167"/>
            <a:ext cx="2115455" cy="2065454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5751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7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9" y="450222"/>
            <a:ext cx="3902420" cy="4235636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86B0E782-9F99-1540-9ABF-0DC7F4D83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664" y="930530"/>
            <a:ext cx="3361677" cy="327501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5000" dirty="0">
                <a:solidFill>
                  <a:srgbClr val="FFFFFF"/>
                </a:solidFill>
              </a:rPr>
              <a:t>Portal, AZ: Kangaroo rats are dominant consumers</a:t>
            </a:r>
          </a:p>
        </p:txBody>
      </p:sp>
      <p:sp>
        <p:nvSpPr>
          <p:cNvPr id="24" name="Rectangle 19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8" y="4843002"/>
            <a:ext cx="2391411" cy="1564776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3417" y="4843002"/>
            <a:ext cx="1351062" cy="1568472"/>
          </a:xfrm>
          <a:prstGeom prst="rect">
            <a:avLst/>
          </a:prstGeom>
          <a:solidFill>
            <a:srgbClr val="745047"/>
          </a:solidFill>
          <a:ln w="25400">
            <a:solidFill>
              <a:srgbClr val="74504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B1B1B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793EC0F-666D-914B-A6B0-E9065343830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4654" r="4657" b="2"/>
          <a:stretch/>
        </p:blipFill>
        <p:spPr>
          <a:xfrm>
            <a:off x="4517401" y="450221"/>
            <a:ext cx="7203993" cy="5957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60458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345</Words>
  <Application>Microsoft Macintosh PowerPoint</Application>
  <PresentationFormat>Widescreen</PresentationFormat>
  <Paragraphs>40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Courier New</vt:lpstr>
      <vt:lpstr>Helvetica Light</vt:lpstr>
      <vt:lpstr>System Font Regular</vt:lpstr>
      <vt:lpstr>1_Office Theme</vt:lpstr>
      <vt:lpstr>Shifting energetic compensation over time in a desert rodent community</vt:lpstr>
      <vt:lpstr>Background</vt:lpstr>
      <vt:lpstr>Total energy flux</vt:lpstr>
      <vt:lpstr>Energetic compensation</vt:lpstr>
      <vt:lpstr>Species overlap</vt:lpstr>
      <vt:lpstr>Shifting conditions modulate overlap</vt:lpstr>
      <vt:lpstr>Transient, contingent compensation</vt:lpstr>
      <vt:lpstr>Compensation in desert rodents</vt:lpstr>
      <vt:lpstr>Portal, AZ: Kangaroo rats are dominant consumers</vt:lpstr>
      <vt:lpstr>Experimental exclosures selectively remove kangaroo rats </vt:lpstr>
      <vt:lpstr>Smaller granivores compensate </vt:lpstr>
      <vt:lpstr>Compensation driven by C. baileyi</vt:lpstr>
      <vt:lpstr>Conditions at the site have changed</vt:lpstr>
      <vt:lpstr>How has compensation changed following the decline of C. baileyi?</vt:lpstr>
      <vt:lpstr>Compensation has reverted to pre-C. baileyi levels</vt:lpstr>
      <vt:lpstr>Total energy use has declined, but remains higher than pre-C. baileyi</vt:lpstr>
      <vt:lpstr>C. baileyi: No longer an analog</vt:lpstr>
      <vt:lpstr>Smaller granivores: more consistent</vt:lpstr>
      <vt:lpstr>Compensation: transient, contingent, and slow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Shifting energetic compensation over time in a desert rodent community</dc:title>
  <dc:creator>Diaz,Renata M</dc:creator>
  <cp:lastModifiedBy>Diaz,Renata M</cp:lastModifiedBy>
  <cp:revision>2</cp:revision>
  <dcterms:created xsi:type="dcterms:W3CDTF">2021-04-09T21:08:32Z</dcterms:created>
  <dcterms:modified xsi:type="dcterms:W3CDTF">2021-04-09T21:18:58Z</dcterms:modified>
</cp:coreProperties>
</file>

<file path=docProps/thumbnail.jpeg>
</file>